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3"/>
  </p:notesMasterIdLst>
  <p:handoutMasterIdLst>
    <p:handoutMasterId r:id="rId14"/>
  </p:handoutMasterIdLst>
  <p:sldIdLst>
    <p:sldId id="256" r:id="rId2"/>
    <p:sldId id="257" r:id="rId3"/>
    <p:sldId id="259" r:id="rId4"/>
    <p:sldId id="258" r:id="rId5"/>
    <p:sldId id="260" r:id="rId6"/>
    <p:sldId id="261" r:id="rId7"/>
    <p:sldId id="262" r:id="rId8"/>
    <p:sldId id="263" r:id="rId9"/>
    <p:sldId id="343" r:id="rId10"/>
    <p:sldId id="340" r:id="rId11"/>
    <p:sldId id="344" r:id="rId1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95" autoAdjust="0"/>
    <p:restoredTop sz="95969" autoAdjust="0"/>
  </p:normalViewPr>
  <p:slideViewPr>
    <p:cSldViewPr snapToGrid="0">
      <p:cViewPr varScale="1">
        <p:scale>
          <a:sx n="91" d="100"/>
          <a:sy n="91" d="100"/>
        </p:scale>
        <p:origin x="1542"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C52B8F-C3EF-9447-78EF-44B1408EE6D2}"/>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392A786-6FBD-B8E1-0C98-8B45E2B9B3E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4/27/2025 am</a:t>
            </a:r>
          </a:p>
        </p:txBody>
      </p:sp>
      <p:sp>
        <p:nvSpPr>
          <p:cNvPr id="4" name="Footer Placeholder 3">
            <a:extLst>
              <a:ext uri="{FF2B5EF4-FFF2-40B4-BE49-F238E27FC236}">
                <a16:creationId xmlns:a16="http://schemas.microsoft.com/office/drawing/2014/main" id="{94584C84-CE01-9ADC-51F4-B7B23398C7A0}"/>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F9573739-AA57-4F83-79D4-03A8008F7B2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C32C0874-4AB5-4AE5-8D32-8210D8B2785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033704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4/27/2025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D498BA7-88E0-4B0F-B8DC-699E047EBEDC}" type="slidenum">
              <a:rPr lang="en-US" smtClean="0"/>
              <a:t>‹#›</a:t>
            </a:fld>
            <a:endParaRPr lang="en-US"/>
          </a:p>
        </p:txBody>
      </p:sp>
    </p:spTree>
    <p:extLst>
      <p:ext uri="{BB962C8B-B14F-4D97-AF65-F5344CB8AC3E}">
        <p14:creationId xmlns:p14="http://schemas.microsoft.com/office/powerpoint/2010/main" val="213622121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Gailen Evans, Buenaventura Church of Christ, presented October 6, 2024</a:t>
            </a:r>
          </a:p>
          <a:p>
            <a:endParaRPr lang="en-US" dirty="0"/>
          </a:p>
          <a:p>
            <a:r>
              <a:rPr lang="en-US" b="1" dirty="0"/>
              <a:t>Matthew 6:1-13</a:t>
            </a:r>
            <a:r>
              <a:rPr lang="en-US" dirty="0"/>
              <a:t> – “1 Beware of practicing your righteousness before other people in order to be seen by them, for then you will have no reward from your Father who is in heaven. 2 Thus, when you give to the needy, sound no trumpet before you, as the hypocrites do in the synagogues and in the streets, that they may be praised by others. Truly, I say to you, they have received their reward. 3 But when you give to the needy, do not let your left hand know what your right hand is doing, 4 so that your giving may be in secret. And your Father who sees in secret will reward you. 5 And when you pray, you must not be like the hypocrites. For they love to stand and pray in the synagogues and at the street corners, that they may be seen by others. Truly, I say to you, they have received their reward. 6 But when you pray, go into your room and shut the door and pray to your Father who is in secret. And your Father who sees in secret will reward you. 7 And when you pray, do not heap up empty phrases as the Gentiles do, for they think that they will be heard for their many words. 8 Do not be like them, for your Father knows what you need before you ask him. 9 Pray then like this: ‘Our Father in heaven, hallowed be your name.10 Your kingdom come, your will be done, on earth </a:t>
            </a:r>
            <a:r>
              <a:rPr lang="en-US" b="1" dirty="0"/>
              <a:t>as it is in heaven</a:t>
            </a:r>
            <a:r>
              <a:rPr lang="en-US" dirty="0"/>
              <a:t>. 11 Give us this day our daily bread,12 and forgive us our debts, as we also have forgiven our debtors. 13 And lead us not into temptation, but deliver us from evil.’”</a:t>
            </a:r>
          </a:p>
        </p:txBody>
      </p:sp>
      <p:sp>
        <p:nvSpPr>
          <p:cNvPr id="4" name="Slide Number Placeholder 3"/>
          <p:cNvSpPr>
            <a:spLocks noGrp="1"/>
          </p:cNvSpPr>
          <p:nvPr>
            <p:ph type="sldNum" sz="quarter" idx="5"/>
          </p:nvPr>
        </p:nvSpPr>
        <p:spPr/>
        <p:txBody>
          <a:bodyPr/>
          <a:lstStyle/>
          <a:p>
            <a:fld id="{DD498BA7-88E0-4B0F-B8DC-699E047EBEDC}" type="slidenum">
              <a:rPr lang="en-US" smtClean="0"/>
              <a:t>1</a:t>
            </a:fld>
            <a:endParaRPr lang="en-US"/>
          </a:p>
        </p:txBody>
      </p:sp>
      <p:sp>
        <p:nvSpPr>
          <p:cNvPr id="5" name="Date Placeholder 4">
            <a:extLst>
              <a:ext uri="{FF2B5EF4-FFF2-40B4-BE49-F238E27FC236}">
                <a16:creationId xmlns:a16="http://schemas.microsoft.com/office/drawing/2014/main" id="{CA1F8C34-FF5A-88D3-3161-9B106D5DB466}"/>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A189E86D-E4F7-FBFD-47AC-6858D8AC02F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94614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145414" fontAlgn="base">
              <a:spcBef>
                <a:spcPct val="0"/>
              </a:spcBef>
              <a:spcAft>
                <a:spcPct val="0"/>
              </a:spcAft>
              <a:defRPr/>
            </a:pPr>
            <a:fld id="{3AF42B02-11F3-4BD2-B2E3-53F42D06C240}" type="slidenum">
              <a:rPr lang="en-US" altLang="en-US" sz="5600">
                <a:latin typeface="Arial" panose="020B0604020202020204" pitchFamily="34" charset="0"/>
              </a:rPr>
              <a:pPr defTabSz="4145414" fontAlgn="base">
                <a:spcBef>
                  <a:spcPct val="0"/>
                </a:spcBef>
                <a:spcAft>
                  <a:spcPct val="0"/>
                </a:spcAft>
                <a:defRPr/>
              </a:pPr>
              <a:t>10</a:t>
            </a:fld>
            <a:endParaRPr lang="en-US" altLang="en-US" sz="56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145414" fontAlgn="base">
              <a:spcBef>
                <a:spcPct val="0"/>
              </a:spcBef>
              <a:spcAft>
                <a:spcPct val="0"/>
              </a:spcAft>
              <a:defRPr/>
            </a:pPr>
            <a:r>
              <a:rPr lang="en-US" altLang="en-US" sz="5600">
                <a:latin typeface="Arial" panose="020B0604020202020204" pitchFamily="34" charset="0"/>
              </a:rPr>
              <a:t>4/13/2025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145414" fontAlgn="base">
              <a:spcBef>
                <a:spcPct val="0"/>
              </a:spcBef>
              <a:spcAft>
                <a:spcPct val="0"/>
              </a:spcAft>
              <a:defRPr/>
            </a:pPr>
            <a:r>
              <a:rPr lang="en-US" altLang="en-US" sz="56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3829235">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145414" fontAlgn="base">
              <a:spcBef>
                <a:spcPct val="0"/>
              </a:spcBef>
              <a:spcAft>
                <a:spcPct val="0"/>
              </a:spcAft>
              <a:defRPr/>
            </a:pPr>
            <a:fld id="{3AF42B02-11F3-4BD2-B2E3-53F42D06C240}" type="slidenum">
              <a:rPr lang="en-US" altLang="en-US" sz="5600">
                <a:latin typeface="Arial" panose="020B0604020202020204" pitchFamily="34" charset="0"/>
              </a:rPr>
              <a:pPr defTabSz="4145414" fontAlgn="base">
                <a:spcBef>
                  <a:spcPct val="0"/>
                </a:spcBef>
                <a:spcAft>
                  <a:spcPct val="0"/>
                </a:spcAft>
                <a:defRPr/>
              </a:pPr>
              <a:t>11</a:t>
            </a:fld>
            <a:endParaRPr lang="en-US" altLang="en-US" sz="56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145414" fontAlgn="base">
              <a:spcBef>
                <a:spcPct val="0"/>
              </a:spcBef>
              <a:spcAft>
                <a:spcPct val="0"/>
              </a:spcAft>
              <a:defRPr/>
            </a:pPr>
            <a:r>
              <a:rPr lang="en-US" altLang="en-US" sz="5600">
                <a:latin typeface="Arial" panose="020B0604020202020204" pitchFamily="34" charset="0"/>
              </a:rPr>
              <a:t>4/13/2025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145414" fontAlgn="base">
              <a:spcBef>
                <a:spcPct val="0"/>
              </a:spcBef>
              <a:spcAft>
                <a:spcPct val="0"/>
              </a:spcAft>
              <a:defRPr/>
            </a:pPr>
            <a:r>
              <a:rPr lang="en-US" altLang="en-US" sz="56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6:10</a:t>
            </a:r>
            <a:r>
              <a:rPr lang="en-US" dirty="0"/>
              <a:t> – “Your kingdom come, </a:t>
            </a:r>
            <a:r>
              <a:rPr lang="en-US" b="1" dirty="0"/>
              <a:t>your will be done, on earth</a:t>
            </a:r>
            <a:r>
              <a:rPr lang="en-US" dirty="0"/>
              <a:t> as it is in heaven.”</a:t>
            </a:r>
          </a:p>
          <a:p>
            <a:endParaRPr lang="en-US" dirty="0"/>
          </a:p>
          <a:p>
            <a:r>
              <a:rPr lang="en-US" b="1" dirty="0"/>
              <a:t>I John 5:13-15</a:t>
            </a:r>
            <a:r>
              <a:rPr lang="en-US" dirty="0"/>
              <a:t> – “13 I write these things to you who believe in the name of the Son of God that you may know that you have eternal life. 14 And this is the confidence that we have toward him, that </a:t>
            </a:r>
            <a:r>
              <a:rPr lang="en-US" b="1" dirty="0"/>
              <a:t>if we ask anything according to his will he hears us</a:t>
            </a:r>
            <a:r>
              <a:rPr lang="en-US" dirty="0"/>
              <a:t>. 15 And if we know that he hears us in whatever we ask, we know that we have the requests that we have asked of him.”</a:t>
            </a:r>
          </a:p>
          <a:p>
            <a:endParaRPr lang="en-US" dirty="0"/>
          </a:p>
          <a:p>
            <a:r>
              <a:rPr lang="en-US" b="1" dirty="0"/>
              <a:t>II Peter 2:4-10</a:t>
            </a:r>
            <a:r>
              <a:rPr lang="en-US" dirty="0"/>
              <a:t> – “4 For if God did not spare angels when they sinned, but cast them into hell and committed them to chains of gloomy darkness to be kept until the judgment; 5 if he did not spare the ancient world, but preserved Noah, a herald of righteousness, with seven others, when he brought a flood upon the world of the ungodly; 6 if by turning the cities of Sodom and Gomorrah to ashes he condemned them to extinction, making them an example of what is going to happen to the ungodly;  7 and if he rescued righteous Lot, greatly distressed by the sensual conduct of the wicked 8 (for as that righteous man lived among them day after day, he was tormenting his righteous soul over their lawless deeds that he saw and heard); 9 then </a:t>
            </a:r>
            <a:r>
              <a:rPr lang="en-US" b="1" dirty="0"/>
              <a:t>the Lord knows how to rescue the godly from trials</a:t>
            </a:r>
            <a:r>
              <a:rPr lang="en-US" dirty="0"/>
              <a:t>, and to keep the unrighteous under punishment until the day of judgment, 10 and especially those who indulge in the lust of defiling passion and despise authority.”</a:t>
            </a:r>
          </a:p>
          <a:p>
            <a:endParaRPr lang="en-US" dirty="0"/>
          </a:p>
          <a:p>
            <a:r>
              <a:rPr lang="en-US" b="1" dirty="0"/>
              <a:t>Revelation 21:27</a:t>
            </a:r>
            <a:r>
              <a:rPr lang="en-US" dirty="0"/>
              <a:t> – “But </a:t>
            </a:r>
            <a:r>
              <a:rPr lang="en-US" b="1" dirty="0"/>
              <a:t>nothing unclean will ever enter it</a:t>
            </a:r>
            <a:r>
              <a:rPr lang="en-US" dirty="0"/>
              <a:t>, nor anyone who does what is detestable or false, but only those who are written in the Lamb's book of life.”</a:t>
            </a:r>
          </a:p>
          <a:p>
            <a:endParaRPr lang="en-US" dirty="0"/>
          </a:p>
          <a:p>
            <a:r>
              <a:rPr lang="en-US" dirty="0"/>
              <a:t>Revelation 22:14-15 – “14 Blessed are those who wash their robes, so that they may have the right to the tree of life and that they may enter the city by the gates. 15  </a:t>
            </a:r>
            <a:r>
              <a:rPr lang="en-US" b="1" dirty="0"/>
              <a:t>Outside are the dogs and sorcerers</a:t>
            </a:r>
            <a:r>
              <a:rPr lang="en-US" dirty="0"/>
              <a:t> and the sexually immoral and murderers and idolaters, and everyone who loves and practices falsehood.”</a:t>
            </a:r>
          </a:p>
        </p:txBody>
      </p:sp>
      <p:sp>
        <p:nvSpPr>
          <p:cNvPr id="4" name="Slide Number Placeholder 3"/>
          <p:cNvSpPr>
            <a:spLocks noGrp="1"/>
          </p:cNvSpPr>
          <p:nvPr>
            <p:ph type="sldNum" sz="quarter" idx="5"/>
          </p:nvPr>
        </p:nvSpPr>
        <p:spPr/>
        <p:txBody>
          <a:bodyPr/>
          <a:lstStyle/>
          <a:p>
            <a:fld id="{DD498BA7-88E0-4B0F-B8DC-699E047EBEDC}" type="slidenum">
              <a:rPr lang="en-US" smtClean="0"/>
              <a:t>2</a:t>
            </a:fld>
            <a:endParaRPr lang="en-US"/>
          </a:p>
        </p:txBody>
      </p:sp>
      <p:sp>
        <p:nvSpPr>
          <p:cNvPr id="5" name="Date Placeholder 4">
            <a:extLst>
              <a:ext uri="{FF2B5EF4-FFF2-40B4-BE49-F238E27FC236}">
                <a16:creationId xmlns:a16="http://schemas.microsoft.com/office/drawing/2014/main" id="{C9EF2CD0-C2EB-451F-DC70-430731AB7DA1}"/>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269B369D-243D-E4B6-BE35-7F082CE3731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11763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807FA-7BAC-E998-86EF-C2FAE4E4BC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4BD5C0-89ED-CFEB-E9EE-3946873149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99B661-913E-D468-511C-FD2F210E88DA}"/>
              </a:ext>
            </a:extLst>
          </p:cNvPr>
          <p:cNvSpPr>
            <a:spLocks noGrp="1"/>
          </p:cNvSpPr>
          <p:nvPr>
            <p:ph type="body" idx="1"/>
          </p:nvPr>
        </p:nvSpPr>
        <p:spPr/>
        <p:txBody>
          <a:bodyPr/>
          <a:lstStyle/>
          <a:p>
            <a:pPr defTabSz="990511">
              <a:defRPr/>
            </a:pPr>
            <a:r>
              <a:rPr lang="en-US" b="1" dirty="0"/>
              <a:t>Matthew 6:10</a:t>
            </a:r>
            <a:r>
              <a:rPr lang="en-US" dirty="0"/>
              <a:t> – “Your kingdom come, </a:t>
            </a:r>
            <a:r>
              <a:rPr lang="en-US" b="1" dirty="0"/>
              <a:t>your will be done, on earth</a:t>
            </a:r>
            <a:r>
              <a:rPr lang="en-US" dirty="0"/>
              <a:t> as it is in heaven.”</a:t>
            </a:r>
          </a:p>
          <a:p>
            <a:pPr defTabSz="990511">
              <a:defRPr/>
            </a:pPr>
            <a:endParaRPr lang="en-US" dirty="0"/>
          </a:p>
          <a:p>
            <a:r>
              <a:rPr lang="en-US" b="1" dirty="0"/>
              <a:t>II Timothy 3:1-5</a:t>
            </a:r>
            <a:r>
              <a:rPr lang="en-US" dirty="0"/>
              <a:t> – “1 But understand this, that in the last days there will come times of difficulty. 2 For people will be lovers of self, lovers of money, proud, arrogant, abusive, disobedient to their parents, ungrateful, unholy, 3  heartless, unappeasable, slanderous, without self-control, brutal, not loving good, 4 treacherous, reckless, swollen with conceit, </a:t>
            </a:r>
            <a:r>
              <a:rPr lang="en-US" b="1" dirty="0"/>
              <a:t>lovers of pleasure rather than lovers of God</a:t>
            </a:r>
            <a:r>
              <a:rPr lang="en-US" dirty="0"/>
              <a:t>, 5 having the appearance of godliness, but denying its power. Avoid such people.”</a:t>
            </a:r>
          </a:p>
          <a:p>
            <a:endParaRPr lang="en-US" dirty="0"/>
          </a:p>
          <a:p>
            <a:r>
              <a:rPr lang="en-US" b="1" dirty="0"/>
              <a:t>I John 2:15</a:t>
            </a:r>
            <a:r>
              <a:rPr lang="en-US" dirty="0"/>
              <a:t> – “</a:t>
            </a:r>
            <a:r>
              <a:rPr lang="en-US" b="1" dirty="0"/>
              <a:t>Do not love the world or the things in the world</a:t>
            </a:r>
            <a:r>
              <a:rPr lang="en-US" dirty="0"/>
              <a:t>. If anyone loves the world, the love of the Father is not in him.”</a:t>
            </a:r>
          </a:p>
          <a:p>
            <a:endParaRPr lang="en-US" dirty="0"/>
          </a:p>
          <a:p>
            <a:r>
              <a:rPr lang="en-US" b="1" dirty="0"/>
              <a:t>James 4:17</a:t>
            </a:r>
            <a:r>
              <a:rPr lang="en-US" dirty="0"/>
              <a:t> – “</a:t>
            </a:r>
            <a:r>
              <a:rPr lang="en-US" b="1" dirty="0"/>
              <a:t>So whoever knows the right thing to do and fails to do it, for him it is sin</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C2EF2A1E-3E76-A40A-F426-DA54D3345CFC}"/>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F0B6633-6CD4-55E4-5F26-C7C347FA6EA8}"/>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339D1694-AE18-D3CD-D49A-8554C42A62A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49611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28B56-D59E-989E-E4AC-688D00C9D6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C7B472-720B-142A-EF98-DDA849E2A7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282E0B-F2E9-FDDC-85C1-48C5C79940BA}"/>
              </a:ext>
            </a:extLst>
          </p:cNvPr>
          <p:cNvSpPr>
            <a:spLocks noGrp="1"/>
          </p:cNvSpPr>
          <p:nvPr>
            <p:ph type="body" idx="1"/>
          </p:nvPr>
        </p:nvSpPr>
        <p:spPr/>
        <p:txBody>
          <a:bodyPr/>
          <a:lstStyle/>
          <a:p>
            <a:r>
              <a:rPr lang="en-US" b="1" dirty="0"/>
              <a:t>Matthew 6:10</a:t>
            </a:r>
            <a:r>
              <a:rPr lang="en-US" dirty="0"/>
              <a:t> – “Your kingdom come, </a:t>
            </a:r>
            <a:r>
              <a:rPr lang="en-US" b="1" dirty="0"/>
              <a:t>your will be done, </a:t>
            </a:r>
            <a:r>
              <a:rPr lang="en-US" b="0" dirty="0"/>
              <a:t>on earth</a:t>
            </a:r>
            <a:r>
              <a:rPr lang="en-US" dirty="0"/>
              <a:t> as it is </a:t>
            </a:r>
            <a:r>
              <a:rPr lang="en-US" b="1" dirty="0"/>
              <a:t>in heaven</a:t>
            </a:r>
            <a:r>
              <a:rPr lang="en-US" dirty="0"/>
              <a:t>.”</a:t>
            </a:r>
          </a:p>
          <a:p>
            <a:endParaRPr lang="en-US" dirty="0"/>
          </a:p>
          <a:p>
            <a:r>
              <a:rPr lang="en-US" b="1" dirty="0"/>
              <a:t>Psalms 119:104</a:t>
            </a:r>
            <a:r>
              <a:rPr lang="en-US" dirty="0"/>
              <a:t> – “Through your precepts I get understanding; therefore </a:t>
            </a:r>
            <a:r>
              <a:rPr lang="en-US" b="1" dirty="0"/>
              <a:t>I hate every false way</a:t>
            </a:r>
            <a:r>
              <a:rPr lang="en-US" dirty="0"/>
              <a:t>.”</a:t>
            </a:r>
          </a:p>
          <a:p>
            <a:endParaRPr lang="en-US" dirty="0"/>
          </a:p>
          <a:p>
            <a:r>
              <a:rPr lang="en-US" b="1" dirty="0"/>
              <a:t>James 4:7-7-10</a:t>
            </a:r>
            <a:r>
              <a:rPr lang="en-US" dirty="0"/>
              <a:t> – “7 Submit yourselves therefore to God. Resist the devil, and he will flee from you. 8  Draw near to God, and he will draw near to you. </a:t>
            </a:r>
            <a:r>
              <a:rPr lang="en-US" b="1" dirty="0"/>
              <a:t>Cleanse your hands, you sinners</a:t>
            </a:r>
            <a:r>
              <a:rPr lang="en-US" dirty="0"/>
              <a:t>, and purify your hearts, you double-minded. 9  Be wretched and mourn and weep. Let your laughter be turned to mourning and your joy to gloom. 10  Humble yourselves before the Lord, and he will exalt you.”</a:t>
            </a:r>
          </a:p>
          <a:p>
            <a:endParaRPr lang="en-US" dirty="0"/>
          </a:p>
          <a:p>
            <a:r>
              <a:rPr lang="en-US" b="1" dirty="0"/>
              <a:t>I Timothy 2:3-4</a:t>
            </a:r>
            <a:r>
              <a:rPr lang="en-US" dirty="0"/>
              <a:t> – “3 This is good, and it is pleasing in the sight of God our Savior, 4 </a:t>
            </a:r>
            <a:r>
              <a:rPr lang="en-US" b="1" dirty="0"/>
              <a:t>who desires all people to be saved</a:t>
            </a:r>
            <a:r>
              <a:rPr lang="en-US" dirty="0"/>
              <a:t> and to come to the knowledge of the truth.”</a:t>
            </a:r>
          </a:p>
          <a:p>
            <a:endParaRPr lang="en-US" dirty="0"/>
          </a:p>
          <a:p>
            <a:r>
              <a:rPr lang="en-US" b="1" dirty="0"/>
              <a:t>Revelation 21:22-23</a:t>
            </a:r>
            <a:r>
              <a:rPr lang="en-US" dirty="0"/>
              <a:t> – “22 And I saw no temple in the city, for its temple is the Lord God the Almighty and the Lamb. 23 And the city has no need of sun or moon to shine on it, for </a:t>
            </a:r>
            <a:r>
              <a:rPr lang="en-US" b="1" dirty="0"/>
              <a:t>the glory of God gives it light</a:t>
            </a:r>
            <a:r>
              <a:rPr lang="en-US" dirty="0"/>
              <a:t>, and its lamp is the Lamb.”</a:t>
            </a:r>
          </a:p>
          <a:p>
            <a:endParaRPr lang="en-US" dirty="0"/>
          </a:p>
          <a:p>
            <a:r>
              <a:rPr lang="en-US" b="1" dirty="0"/>
              <a:t>Revelation 4:9-11</a:t>
            </a:r>
            <a:r>
              <a:rPr lang="en-US" dirty="0"/>
              <a:t> – “9 And whenever the living creatures give glory and honor and thanks to him who is seated on the throne, who lives forever and ever, 10 the twenty-four elders fall down before him who is seated on the throne and worship him who lives forever and ever. They cast their crowns before the throne, saying, 11  ‘</a:t>
            </a:r>
            <a:r>
              <a:rPr lang="en-US" b="1" dirty="0"/>
              <a:t>Worthy are you, our Lord and God</a:t>
            </a:r>
            <a:r>
              <a:rPr lang="en-US" dirty="0"/>
              <a:t>, to receive glory and honor and power, for you created all things, and by your will they existed and were created.’”</a:t>
            </a:r>
          </a:p>
        </p:txBody>
      </p:sp>
      <p:sp>
        <p:nvSpPr>
          <p:cNvPr id="4" name="Slide Number Placeholder 3">
            <a:extLst>
              <a:ext uri="{FF2B5EF4-FFF2-40B4-BE49-F238E27FC236}">
                <a16:creationId xmlns:a16="http://schemas.microsoft.com/office/drawing/2014/main" id="{D2E17B1F-E4B2-8B96-913C-F66CF0D6C65F}"/>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161E94CB-6140-9D71-FD84-E20235106B91}"/>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91AD8862-60E7-B992-125F-AE00DB94306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16381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C07A2-19D9-8737-1FDC-D3A017E662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1C39D6-BAE1-E357-83D3-3A663E71FE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38BCDC2-62F3-DC31-29DD-86D6D4712DED}"/>
              </a:ext>
            </a:extLst>
          </p:cNvPr>
          <p:cNvSpPr>
            <a:spLocks noGrp="1"/>
          </p:cNvSpPr>
          <p:nvPr>
            <p:ph type="body" idx="1"/>
          </p:nvPr>
        </p:nvSpPr>
        <p:spPr/>
        <p:txBody>
          <a:bodyPr/>
          <a:lstStyle/>
          <a:p>
            <a:r>
              <a:rPr lang="en-US" b="1" dirty="0"/>
              <a:t>Matthew 6:10</a:t>
            </a:r>
            <a:r>
              <a:rPr lang="en-US" dirty="0"/>
              <a:t> – “Your kingdom come, </a:t>
            </a:r>
            <a:r>
              <a:rPr lang="en-US" b="1" dirty="0"/>
              <a:t>your will be done, </a:t>
            </a:r>
            <a:r>
              <a:rPr lang="en-US" b="0" dirty="0"/>
              <a:t>on earth</a:t>
            </a:r>
            <a:r>
              <a:rPr lang="en-US" dirty="0"/>
              <a:t> as it is </a:t>
            </a:r>
            <a:r>
              <a:rPr lang="en-US" b="1" dirty="0"/>
              <a:t>in heaven</a:t>
            </a:r>
            <a:r>
              <a:rPr lang="en-US" dirty="0"/>
              <a:t>.”</a:t>
            </a:r>
          </a:p>
          <a:p>
            <a:endParaRPr lang="en-US" dirty="0"/>
          </a:p>
          <a:p>
            <a:r>
              <a:rPr lang="en-US" b="1" dirty="0"/>
              <a:t>Matthew 18:10</a:t>
            </a:r>
            <a:r>
              <a:rPr lang="en-US" dirty="0"/>
              <a:t> – “See that you </a:t>
            </a:r>
            <a:r>
              <a:rPr lang="en-US" b="1" dirty="0"/>
              <a:t>do not despise one of these little ones</a:t>
            </a:r>
            <a:r>
              <a:rPr lang="en-US" dirty="0"/>
              <a:t>. For I tell you that in heaven their angels always see the face of my Father who is in heaven.”</a:t>
            </a:r>
          </a:p>
          <a:p>
            <a:endParaRPr lang="en-US" dirty="0"/>
          </a:p>
          <a:p>
            <a:r>
              <a:rPr lang="en-US" b="1" dirty="0"/>
              <a:t>Matthew 10:28-33</a:t>
            </a:r>
            <a:r>
              <a:rPr lang="en-US" dirty="0"/>
              <a:t> – “28 And do not fear those who kill the body but cannot kill the soul. Rather fear him who can destroy both soul and body in hell.  29 Are not two sparrows sold for a penny? And not one of them will fall to the ground apart from your Father.  30 But even the hairs of your head are all numbered.  31 Fear not, therefore; you are of more value than many sparrows.  32  So everyone who acknowledges me before men, </a:t>
            </a:r>
            <a:r>
              <a:rPr lang="en-US" b="1" dirty="0"/>
              <a:t>I also will acknowledge before my Father who is in heaven</a:t>
            </a:r>
            <a:r>
              <a:rPr lang="en-US" dirty="0"/>
              <a:t>,  33 but whoever denies me before men, I also will deny before my Father who is in heaven.”</a:t>
            </a:r>
          </a:p>
          <a:p>
            <a:endParaRPr lang="en-US" dirty="0"/>
          </a:p>
          <a:p>
            <a:r>
              <a:rPr lang="en-US" b="1" dirty="0"/>
              <a:t>Revelation 4:8-11</a:t>
            </a:r>
            <a:r>
              <a:rPr lang="en-US" dirty="0"/>
              <a:t> – “8 And the four living creatures, each of them with six wings, are full of eyes all around and within, and day and night </a:t>
            </a:r>
            <a:r>
              <a:rPr lang="en-US" b="1" dirty="0"/>
              <a:t>they never cease to say</a:t>
            </a:r>
            <a:r>
              <a:rPr lang="en-US" dirty="0"/>
              <a:t>, ‘</a:t>
            </a:r>
            <a:r>
              <a:rPr lang="en-US" b="1" dirty="0"/>
              <a:t>Holy, holy, holy, is the Lord God Almighty</a:t>
            </a:r>
            <a:r>
              <a:rPr lang="en-US" dirty="0"/>
              <a:t>, who was and is and is to come!’ 9 And whenever the living creatures give glory and honor and thanks to him who is seated on the throne, who lives forever and ever, 10 the twenty-four elders fall down before him who is seated on the throne and worship him who lives forever and ever. They cast their crowns before the throne, saying, 11 ‘Worthy are you, our Lord and God, to receive glory and honor and power, for you created all things, and by your will they existed and were created.’”</a:t>
            </a:r>
          </a:p>
          <a:p>
            <a:endParaRPr lang="en-US" dirty="0"/>
          </a:p>
          <a:p>
            <a:r>
              <a:rPr lang="en-US" b="1" dirty="0"/>
              <a:t>Revelation 22:1-5</a:t>
            </a:r>
            <a:r>
              <a:rPr lang="en-US" dirty="0"/>
              <a:t> – “1 Then the angel showed me the river of the water of life, bright as crystal, flowing from the throne of God and of the Lamb 2 through the middle of the street of the city; also, on either side of the river, the tree of life with its twelve kinds of fruit, yielding its fruit each month. The leaves of the tree were for the healing of the nations. 3  No longer will there be anything accursed, but the throne of God and of the Lamb will be in it, and </a:t>
            </a:r>
            <a:r>
              <a:rPr lang="en-US" b="1" dirty="0"/>
              <a:t>his servants will worship him</a:t>
            </a:r>
            <a:r>
              <a:rPr lang="en-US" dirty="0"/>
              <a:t>. 4  They will see his face, and his name will be on their foreheads. 5 And night will be no more. They will need no light of lamp or sun, for the Lord God will be their light, </a:t>
            </a:r>
            <a:r>
              <a:rPr lang="en-US" b="1" dirty="0"/>
              <a:t>and they will reign forever and ever</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id="{783FEF5D-ECB9-6F1C-4E66-E5A33B7A5A28}"/>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12AE2D2-D69A-ABBC-F8BC-3232BDCD442E}"/>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7069D4F6-D544-97A4-D023-345FB098D20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41202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4AA56-6BC4-99B6-C2BB-052FA4BA04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BD1F28-9997-AE23-6614-9481090BF0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F3779D-018D-500D-221F-7442E8A79FDD}"/>
              </a:ext>
            </a:extLst>
          </p:cNvPr>
          <p:cNvSpPr>
            <a:spLocks noGrp="1"/>
          </p:cNvSpPr>
          <p:nvPr>
            <p:ph type="body" idx="1"/>
          </p:nvPr>
        </p:nvSpPr>
        <p:spPr/>
        <p:txBody>
          <a:bodyPr/>
          <a:lstStyle/>
          <a:p>
            <a:r>
              <a:rPr lang="en-US" b="1" dirty="0"/>
              <a:t>Matthew 6:10</a:t>
            </a:r>
            <a:r>
              <a:rPr lang="en-US" dirty="0"/>
              <a:t> – “Your kingdom come, </a:t>
            </a:r>
            <a:r>
              <a:rPr lang="en-US" b="1" dirty="0"/>
              <a:t>your will be done, </a:t>
            </a:r>
            <a:r>
              <a:rPr lang="en-US" b="0" dirty="0"/>
              <a:t>on earth</a:t>
            </a:r>
            <a:r>
              <a:rPr lang="en-US" dirty="0"/>
              <a:t> as it is </a:t>
            </a:r>
            <a:r>
              <a:rPr lang="en-US" b="1" dirty="0"/>
              <a:t>in heaven</a:t>
            </a:r>
            <a:r>
              <a:rPr lang="en-US" dirty="0"/>
              <a:t>.”</a:t>
            </a:r>
          </a:p>
          <a:p>
            <a:endParaRPr lang="en-US" dirty="0"/>
          </a:p>
          <a:p>
            <a:r>
              <a:rPr lang="en-US" b="1" dirty="0"/>
              <a:t>Luke 15:3-7</a:t>
            </a:r>
            <a:r>
              <a:rPr lang="en-US" dirty="0"/>
              <a:t> – “3 So he told them this parable: 4  ‘What man of you, having a hundred sheep, if he has lost one of them, does not leave the ninety-nine in the open country, and go after the one that is lost, until he finds it?  5 And when he has found it, he lays it on his shoulders, rejoicing.  6 And when he comes home, he calls together his friends and his neighbors, saying to them, “Rejoice with me, for I have found my sheep that was lost.” 7 Just so, I tell you, there will be </a:t>
            </a:r>
            <a:r>
              <a:rPr lang="en-US" b="1" dirty="0"/>
              <a:t>more joy in heaven over one sinner who repents</a:t>
            </a:r>
            <a:r>
              <a:rPr lang="en-US" dirty="0"/>
              <a:t> than over ninety-nine righteous persons who need no repentance.’”</a:t>
            </a:r>
          </a:p>
          <a:p>
            <a:endParaRPr lang="en-US" dirty="0"/>
          </a:p>
          <a:p>
            <a:r>
              <a:rPr lang="en-US" b="1" dirty="0"/>
              <a:t>James 1:21</a:t>
            </a:r>
            <a:r>
              <a:rPr lang="en-US" dirty="0"/>
              <a:t> –”Therefore put away all filthiness and rampant wickedness and receive with meekness </a:t>
            </a:r>
            <a:r>
              <a:rPr lang="en-US" b="1" dirty="0"/>
              <a:t>the implanted word, which is able to save your souls</a:t>
            </a:r>
            <a:r>
              <a:rPr lang="en-US" dirty="0"/>
              <a:t>.”</a:t>
            </a:r>
          </a:p>
        </p:txBody>
      </p:sp>
      <p:sp>
        <p:nvSpPr>
          <p:cNvPr id="4" name="Slide Number Placeholder 3">
            <a:extLst>
              <a:ext uri="{FF2B5EF4-FFF2-40B4-BE49-F238E27FC236}">
                <a16:creationId xmlns:a16="http://schemas.microsoft.com/office/drawing/2014/main" id="{00185907-D308-0D97-4554-CB2A1A093161}"/>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167B96EA-9870-232B-30DD-BEE8DEC6C469}"/>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B9334415-0E92-443B-845D-1E8B5EEA78F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33807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730AE-BC89-691F-4927-A000B1948A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CA7759-E50B-B9F5-3796-EDEBBD159F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941F7F-226C-5836-CA10-202286F85D81}"/>
              </a:ext>
            </a:extLst>
          </p:cNvPr>
          <p:cNvSpPr>
            <a:spLocks noGrp="1"/>
          </p:cNvSpPr>
          <p:nvPr>
            <p:ph type="body" idx="1"/>
          </p:nvPr>
        </p:nvSpPr>
        <p:spPr/>
        <p:txBody>
          <a:bodyPr/>
          <a:lstStyle/>
          <a:p>
            <a:r>
              <a:rPr lang="en-US" b="1" dirty="0"/>
              <a:t>Matthew 6:10</a:t>
            </a:r>
            <a:r>
              <a:rPr lang="en-US" dirty="0"/>
              <a:t> – “Your kingdom come, </a:t>
            </a:r>
            <a:r>
              <a:rPr lang="en-US" b="1" dirty="0"/>
              <a:t>your will be done, </a:t>
            </a:r>
            <a:r>
              <a:rPr lang="en-US" b="0" dirty="0"/>
              <a:t>on earth</a:t>
            </a:r>
            <a:r>
              <a:rPr lang="en-US" dirty="0"/>
              <a:t> as it is </a:t>
            </a:r>
            <a:r>
              <a:rPr lang="en-US" b="1" dirty="0"/>
              <a:t>in heaven</a:t>
            </a:r>
            <a:r>
              <a:rPr lang="en-US" dirty="0"/>
              <a:t>.”</a:t>
            </a:r>
          </a:p>
          <a:p>
            <a:endParaRPr lang="en-US" dirty="0"/>
          </a:p>
          <a:p>
            <a:r>
              <a:rPr lang="en-US" b="1" dirty="0"/>
              <a:t>Romans 1:18-23</a:t>
            </a:r>
            <a:r>
              <a:rPr lang="en-US" dirty="0"/>
              <a:t> – “18 For the wrath of God is revealed from heaven against all ungodliness and unrighteousness of men, who by their unrighteousness suppress the truth. 19 For what can be known about God is plain to them, because God has shown it to them. 20 For his invisible attributes, namely, his eternal power and divine nature, have been clearly perceived, ever since the creation of the world, in the things that have been made. </a:t>
            </a:r>
            <a:r>
              <a:rPr lang="en-US" b="1" dirty="0"/>
              <a:t>So they are without excuse</a:t>
            </a:r>
            <a:r>
              <a:rPr lang="en-US" dirty="0"/>
              <a:t>. 21 For although they knew God, they did not honor him as God or give thanks to him, but they became futile in their thinking, and their foolish hearts were darkened. 22  Claiming to be wise, they became fools, 23 and exchanged the glory of the immortal God for images resembling mortal man and birds and animals and reptiles.”</a:t>
            </a:r>
          </a:p>
          <a:p>
            <a:endParaRPr lang="en-US" dirty="0"/>
          </a:p>
          <a:p>
            <a:r>
              <a:rPr lang="en-US" b="1" dirty="0"/>
              <a:t>Galatians 1:6-7</a:t>
            </a:r>
            <a:r>
              <a:rPr lang="en-US" dirty="0"/>
              <a:t> – “6 I am astonished that you are so quickly deserting him who called you in the grace of Christ and are </a:t>
            </a:r>
            <a:r>
              <a:rPr lang="en-US" b="1" dirty="0"/>
              <a:t>turning to a different gospel</a:t>
            </a:r>
            <a:r>
              <a:rPr lang="en-US" dirty="0"/>
              <a:t> – 7  not that there is another one, but there are some who trouble you and want to distort the gospel of Christ.”</a:t>
            </a:r>
          </a:p>
          <a:p>
            <a:endParaRPr lang="en-US" dirty="0"/>
          </a:p>
          <a:p>
            <a:r>
              <a:rPr lang="en-US" b="1" dirty="0"/>
              <a:t>Isaiah 30:9-10</a:t>
            </a:r>
            <a:r>
              <a:rPr lang="en-US" dirty="0"/>
              <a:t> – “9 For they are a rebellious people, lying children, children unwilling to hear the instruction of the Lord; 10  who say to the seers, ‘Do not see,’ and to the prophets, ‘Do not prophesy to us what is right; </a:t>
            </a:r>
            <a:r>
              <a:rPr lang="en-US" b="1" dirty="0"/>
              <a:t>speak to us smooth things</a:t>
            </a:r>
            <a:r>
              <a:rPr lang="en-US" dirty="0"/>
              <a:t>, prophesy illusions’”</a:t>
            </a:r>
          </a:p>
          <a:p>
            <a:endParaRPr lang="en-US" dirty="0"/>
          </a:p>
          <a:p>
            <a:r>
              <a:rPr lang="en-US" b="1" dirty="0"/>
              <a:t>Jeremiah 5:30-31</a:t>
            </a:r>
            <a:r>
              <a:rPr lang="en-US" dirty="0"/>
              <a:t> – “30 An appalling and horrible thing has happened in the land: 31  the prophets prophesy falsely, and the priests rule at their direction;  </a:t>
            </a:r>
            <a:r>
              <a:rPr lang="en-US" b="1" dirty="0"/>
              <a:t>my people love to have it so</a:t>
            </a:r>
            <a:r>
              <a:rPr lang="en-US" dirty="0"/>
              <a:t>, but what will you do when the end comes?”</a:t>
            </a:r>
          </a:p>
          <a:p>
            <a:endParaRPr lang="en-US" dirty="0"/>
          </a:p>
          <a:p>
            <a:endParaRPr lang="en-US" dirty="0"/>
          </a:p>
        </p:txBody>
      </p:sp>
      <p:sp>
        <p:nvSpPr>
          <p:cNvPr id="4" name="Slide Number Placeholder 3">
            <a:extLst>
              <a:ext uri="{FF2B5EF4-FFF2-40B4-BE49-F238E27FC236}">
                <a16:creationId xmlns:a16="http://schemas.microsoft.com/office/drawing/2014/main" id="{657A2FE5-B868-65C2-6D4D-10B44A80F75B}"/>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D05BEAB-513F-CDBD-1237-07E37FB6F900}"/>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AE438061-6155-A654-0A2C-338A542284D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95948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A245D-A27C-6B0E-610C-10B98AD5C6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84CD07-33B7-E279-F4E5-CE0E983EC7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46FFBA-ED30-E887-856D-B941215BFED8}"/>
              </a:ext>
            </a:extLst>
          </p:cNvPr>
          <p:cNvSpPr>
            <a:spLocks noGrp="1"/>
          </p:cNvSpPr>
          <p:nvPr>
            <p:ph type="body" idx="1"/>
          </p:nvPr>
        </p:nvSpPr>
        <p:spPr/>
        <p:txBody>
          <a:bodyPr/>
          <a:lstStyle/>
          <a:p>
            <a:r>
              <a:rPr lang="en-US" b="1" dirty="0"/>
              <a:t>Matthew 6:10</a:t>
            </a:r>
            <a:r>
              <a:rPr lang="en-US" dirty="0"/>
              <a:t> – “Your kingdom come, </a:t>
            </a:r>
            <a:r>
              <a:rPr lang="en-US" b="1" dirty="0"/>
              <a:t>your will be done, </a:t>
            </a:r>
            <a:r>
              <a:rPr lang="en-US" b="0" dirty="0"/>
              <a:t>on earth</a:t>
            </a:r>
            <a:r>
              <a:rPr lang="en-US" dirty="0"/>
              <a:t> as it is </a:t>
            </a:r>
            <a:r>
              <a:rPr lang="en-US" b="1" dirty="0"/>
              <a:t>in heaven</a:t>
            </a:r>
            <a:r>
              <a:rPr lang="en-US" dirty="0"/>
              <a:t>.”</a:t>
            </a:r>
          </a:p>
          <a:p>
            <a:endParaRPr lang="en-US" dirty="0"/>
          </a:p>
          <a:p>
            <a:r>
              <a:rPr lang="en-US" b="1" dirty="0"/>
              <a:t>Acts 8:36-39</a:t>
            </a:r>
            <a:r>
              <a:rPr lang="en-US" dirty="0"/>
              <a:t> – “36 And as they were going along the road they came to some water, and the eunuch said, ‘See, here is water! </a:t>
            </a:r>
            <a:r>
              <a:rPr lang="en-US" b="1" dirty="0"/>
              <a:t>What prevents me from being baptized?</a:t>
            </a:r>
            <a:r>
              <a:rPr lang="en-US" dirty="0"/>
              <a:t>’  38 And he commanded the chariot to stop, and they both went down into the water, Philip and the eunuch, and he baptized him. 39 And when they came up out of the water, the Spirit of the Lord carried Philip away, and the eunuch saw him no more, and went on his way rejoicing.”</a:t>
            </a:r>
          </a:p>
          <a:p>
            <a:endParaRPr lang="en-US" dirty="0"/>
          </a:p>
          <a:p>
            <a:r>
              <a:rPr lang="en-US" b="1" dirty="0"/>
              <a:t>John 12:42-43</a:t>
            </a:r>
            <a:r>
              <a:rPr lang="en-US" dirty="0"/>
              <a:t> – “42 Nevertheless, many even of the authorities believed in him, but </a:t>
            </a:r>
            <a:r>
              <a:rPr lang="en-US" b="1" dirty="0"/>
              <a:t>for fear of the Pharisees they did not confess it</a:t>
            </a:r>
            <a:r>
              <a:rPr lang="en-US" dirty="0"/>
              <a:t>, so that they would not be put out of the synagogue; 43  for they loved the glory that comes from man more than the glory that comes from God.”</a:t>
            </a:r>
          </a:p>
          <a:p>
            <a:endParaRPr lang="en-US" dirty="0"/>
          </a:p>
          <a:p>
            <a:r>
              <a:rPr lang="en-US" b="1" dirty="0"/>
              <a:t>Acts 13:6-12</a:t>
            </a:r>
            <a:r>
              <a:rPr lang="en-US" dirty="0"/>
              <a:t> – “6 When they had gone through the whole island as far as Paphos, they came upon a certain magician, a Jewish false prophet named Bar-Jesus. 7 He was with the proconsul, Sergius Paulus, a man of intelligence, who summoned Barnabas and Saul and sought to hear the word of God. 8 But Elymas the magician (for that is the meaning of his name) opposed them, seeking to turn the proconsul away from the faith. 9 But Saul, who was also called Paul, filled with the Holy Spirit, looked intently at him 10 and said, ‘You son of the devil, you enemy of all righteousness, full of all deceit and villainy, will you not stop making crooked the straight paths of the Lord? 11 And now, behold, the hand of the Lord is upon you, and you will be blind and unable to see the sun for a time.’ Immediately mist and darkness fell upon him, and he went about seeking people to lead him by the hand. 12 Then </a:t>
            </a:r>
            <a:r>
              <a:rPr lang="en-US" b="1" dirty="0"/>
              <a:t>the proconsul believed</a:t>
            </a:r>
            <a:r>
              <a:rPr lang="en-US" dirty="0"/>
              <a:t>, when he saw what had occurred, for he was astonished at the teaching of the Lord.”</a:t>
            </a:r>
          </a:p>
        </p:txBody>
      </p:sp>
      <p:sp>
        <p:nvSpPr>
          <p:cNvPr id="4" name="Slide Number Placeholder 3">
            <a:extLst>
              <a:ext uri="{FF2B5EF4-FFF2-40B4-BE49-F238E27FC236}">
                <a16:creationId xmlns:a16="http://schemas.microsoft.com/office/drawing/2014/main" id="{8E83CA79-0057-F562-1127-1BE4297ED70A}"/>
              </a:ext>
            </a:extLst>
          </p:cNvPr>
          <p:cNvSpPr>
            <a:spLocks noGrp="1"/>
          </p:cNvSpPr>
          <p:nvPr>
            <p:ph type="sldNum" sz="quarter" idx="5"/>
          </p:nvPr>
        </p:nvSpPr>
        <p:spPr/>
        <p:txBody>
          <a:bodyPr/>
          <a:lstStyle/>
          <a:p>
            <a:pPr defTabSz="495256">
              <a:defRPr/>
            </a:pPr>
            <a:fld id="{DD498BA7-88E0-4B0F-B8DC-699E047EBEDC}" type="slidenum">
              <a:rPr lang="en-US">
                <a:solidFill>
                  <a:prstClr val="black"/>
                </a:solidFill>
                <a:latin typeface="Aptos" panose="02110004020202020204"/>
              </a:rPr>
              <a:pPr defTabSz="495256">
                <a:defRPr/>
              </a:pPr>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C17C6FC-7AF8-6D23-B0C5-86C942E452AE}"/>
              </a:ext>
            </a:extLst>
          </p:cNvPr>
          <p:cNvSpPr>
            <a:spLocks noGrp="1"/>
          </p:cNvSpPr>
          <p:nvPr>
            <p:ph type="dt" idx="1"/>
          </p:nvPr>
        </p:nvSpPr>
        <p:spPr/>
        <p:txBody>
          <a:bodyPr/>
          <a:lstStyle/>
          <a:p>
            <a:r>
              <a:rPr lang="en-US"/>
              <a:t>4/27/2025 am</a:t>
            </a:r>
          </a:p>
        </p:txBody>
      </p:sp>
      <p:sp>
        <p:nvSpPr>
          <p:cNvPr id="6" name="Footer Placeholder 5">
            <a:extLst>
              <a:ext uri="{FF2B5EF4-FFF2-40B4-BE49-F238E27FC236}">
                <a16:creationId xmlns:a16="http://schemas.microsoft.com/office/drawing/2014/main" id="{DE1CFF76-79AA-1E20-47F4-1A489837A8C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54587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145414" fontAlgn="base">
              <a:spcBef>
                <a:spcPct val="0"/>
              </a:spcBef>
              <a:spcAft>
                <a:spcPct val="0"/>
              </a:spcAft>
              <a:defRPr/>
            </a:pPr>
            <a:fld id="{3AF42B02-11F3-4BD2-B2E3-53F42D06C240}" type="slidenum">
              <a:rPr lang="en-US" altLang="en-US" sz="5600">
                <a:solidFill>
                  <a:prstClr val="black"/>
                </a:solidFill>
                <a:latin typeface="Arial" panose="020B0604020202020204" pitchFamily="34" charset="0"/>
              </a:rPr>
              <a:pPr defTabSz="4145414" fontAlgn="base">
                <a:spcBef>
                  <a:spcPct val="0"/>
                </a:spcBef>
                <a:spcAft>
                  <a:spcPct val="0"/>
                </a:spcAft>
                <a:defRPr/>
              </a:pPr>
              <a:t>9</a:t>
            </a:fld>
            <a:endParaRPr lang="en-US" altLang="en-US" sz="5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145414" fontAlgn="base">
              <a:spcBef>
                <a:spcPct val="0"/>
              </a:spcBef>
              <a:spcAft>
                <a:spcPct val="0"/>
              </a:spcAft>
              <a:defRPr/>
            </a:pPr>
            <a:r>
              <a:rPr lang="en-US" altLang="en-US" sz="5600">
                <a:solidFill>
                  <a:prstClr val="black"/>
                </a:solidFill>
                <a:latin typeface="Arial" panose="020B0604020202020204" pitchFamily="34" charset="0"/>
              </a:rPr>
              <a:t>4/13/2025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145414" fontAlgn="base">
              <a:spcBef>
                <a:spcPct val="0"/>
              </a:spcBef>
              <a:spcAft>
                <a:spcPct val="0"/>
              </a:spcAft>
              <a:defRPr/>
            </a:pPr>
            <a:r>
              <a:rPr lang="en-US" altLang="en-US" sz="5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smtClean="0"/>
              <a:t>4/26/2025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095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4142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500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4281516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5155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smtClean="0"/>
              <a:t>4/26/2025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83926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smtClean="0"/>
              <a:t>4/26/2025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290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4/26/2025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2186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4/26/2025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226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4/26/2025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289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smtClean="0"/>
              <a:t>4/26/2025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543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476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4/26/2025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099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4/26/2025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3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4/26/2025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4999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986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4/26/2025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999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smtClean="0"/>
              <a:t>4/26/2025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320253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BC42E-3226-16D6-5300-F4D71D247331}"/>
              </a:ext>
            </a:extLst>
          </p:cNvPr>
          <p:cNvSpPr>
            <a:spLocks noGrp="1"/>
          </p:cNvSpPr>
          <p:nvPr>
            <p:ph type="ctrTitle"/>
          </p:nvPr>
        </p:nvSpPr>
        <p:spPr>
          <a:xfrm>
            <a:off x="1657350" y="1408598"/>
            <a:ext cx="6858000" cy="1194650"/>
          </a:xfrm>
        </p:spPr>
        <p:txBody>
          <a:bodyPr/>
          <a:lstStyle/>
          <a:p>
            <a:r>
              <a:rPr lang="en-US" b="1" dirty="0">
                <a:solidFill>
                  <a:schemeClr val="tx1"/>
                </a:solidFill>
                <a:effectLst/>
              </a:rPr>
              <a:t>As It Is In Heaven</a:t>
            </a:r>
          </a:p>
        </p:txBody>
      </p:sp>
      <p:sp>
        <p:nvSpPr>
          <p:cNvPr id="3" name="Subtitle 2">
            <a:extLst>
              <a:ext uri="{FF2B5EF4-FFF2-40B4-BE49-F238E27FC236}">
                <a16:creationId xmlns:a16="http://schemas.microsoft.com/office/drawing/2014/main" id="{84C3821A-3152-F147-ABA6-B1034DE046AD}"/>
              </a:ext>
            </a:extLst>
          </p:cNvPr>
          <p:cNvSpPr>
            <a:spLocks noGrp="1"/>
          </p:cNvSpPr>
          <p:nvPr>
            <p:ph type="subTitle" idx="1"/>
          </p:nvPr>
        </p:nvSpPr>
        <p:spPr>
          <a:xfrm>
            <a:off x="1657349" y="2625554"/>
            <a:ext cx="6858000" cy="618523"/>
          </a:xfrm>
        </p:spPr>
        <p:txBody>
          <a:bodyPr>
            <a:normAutofit/>
          </a:bodyPr>
          <a:lstStyle/>
          <a:p>
            <a:r>
              <a:rPr lang="en-US" sz="4000" dirty="0">
                <a:solidFill>
                  <a:schemeClr val="tx1"/>
                </a:solidFill>
              </a:rPr>
              <a:t>Matthew 6:1-13</a:t>
            </a:r>
          </a:p>
        </p:txBody>
      </p:sp>
    </p:spTree>
    <p:extLst>
      <p:ext uri="{BB962C8B-B14F-4D97-AF65-F5344CB8AC3E}">
        <p14:creationId xmlns:p14="http://schemas.microsoft.com/office/powerpoint/2010/main" val="1094514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4524315"/>
          </a:xfrm>
        </p:spPr>
        <p:txBody>
          <a:bodyPr wrap="square">
            <a:spAutoFit/>
          </a:bodyPr>
          <a:lstStyle/>
          <a:p>
            <a:pPr marL="0" indent="0">
              <a:spcBef>
                <a:spcPts val="0"/>
              </a:spcBef>
              <a:buClr>
                <a:schemeClr val="bg1"/>
              </a:buClr>
              <a:buSzPct val="100000"/>
              <a:buNone/>
            </a:pPr>
            <a:r>
              <a:rPr lang="en-US" sz="40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40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4000" b="1" dirty="0">
              <a:solidFill>
                <a:schemeClr val="tx1"/>
              </a:solidFill>
              <a:cs typeface="Arial" panose="020B0604020202020204" pitchFamily="34" charset="0"/>
            </a:endParaRPr>
          </a:p>
          <a:p>
            <a:pPr marL="0" indent="0">
              <a:spcBef>
                <a:spcPts val="0"/>
              </a:spcBef>
              <a:buClr>
                <a:schemeClr val="bg1"/>
              </a:buClr>
              <a:buSzPct val="100000"/>
              <a:buNone/>
            </a:pPr>
            <a:r>
              <a:rPr lang="en-US" sz="40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40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897189" cy="8402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832092"/>
          </a:xfrm>
        </p:spPr>
        <p:txBody>
          <a:bodyPr wrap="square">
            <a:spAutoFit/>
          </a:bodyPr>
          <a:lstStyle/>
          <a:p>
            <a:pPr marL="0" indent="0">
              <a:lnSpc>
                <a:spcPct val="100000"/>
              </a:lnSpc>
              <a:spcBef>
                <a:spcPts val="0"/>
              </a:spcBef>
              <a:buClrTx/>
              <a:buSzPct val="100000"/>
              <a:buNone/>
            </a:pPr>
            <a:r>
              <a:rPr lang="en-US" sz="40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40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4000" dirty="0">
              <a:solidFill>
                <a:schemeClr val="tx1"/>
              </a:solidFill>
              <a:cs typeface="Arial" panose="020B0604020202020204" pitchFamily="34" charset="0"/>
            </a:endParaRPr>
          </a:p>
          <a:p>
            <a:pPr marL="0" indent="0">
              <a:lnSpc>
                <a:spcPct val="100000"/>
              </a:lnSpc>
              <a:spcBef>
                <a:spcPts val="0"/>
              </a:spcBef>
              <a:buClrTx/>
              <a:buSzPct val="100000"/>
              <a:buNone/>
            </a:pPr>
            <a:r>
              <a:rPr lang="en-US" sz="40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40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6897189" cy="8402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E194-64B9-9683-5F92-84D97EBC72A0}"/>
              </a:ext>
            </a:extLst>
          </p:cNvPr>
          <p:cNvSpPr>
            <a:spLocks noGrp="1"/>
          </p:cNvSpPr>
          <p:nvPr>
            <p:ph type="title"/>
          </p:nvPr>
        </p:nvSpPr>
        <p:spPr>
          <a:xfrm>
            <a:off x="457200" y="457200"/>
            <a:ext cx="7886700" cy="701731"/>
          </a:xfrm>
        </p:spPr>
        <p:txBody>
          <a:bodyPr>
            <a:spAutoFit/>
          </a:bodyPr>
          <a:lstStyle/>
          <a:p>
            <a:r>
              <a:rPr lang="en-US" b="1" dirty="0">
                <a:solidFill>
                  <a:schemeClr val="tx1"/>
                </a:solidFill>
              </a:rPr>
              <a:t>“Your will be done, </a:t>
            </a:r>
            <a:r>
              <a:rPr lang="en-US" b="1" u="sng" dirty="0">
                <a:solidFill>
                  <a:schemeClr val="tx1"/>
                </a:solidFill>
              </a:rPr>
              <a:t>on earth</a:t>
            </a:r>
            <a:r>
              <a:rPr lang="en-US" b="1" dirty="0">
                <a:solidFill>
                  <a:schemeClr val="tx1"/>
                </a:solidFill>
              </a:rPr>
              <a:t> …”</a:t>
            </a:r>
          </a:p>
        </p:txBody>
      </p:sp>
      <p:sp>
        <p:nvSpPr>
          <p:cNvPr id="3" name="Content Placeholder 2">
            <a:extLst>
              <a:ext uri="{FF2B5EF4-FFF2-40B4-BE49-F238E27FC236}">
                <a16:creationId xmlns:a16="http://schemas.microsoft.com/office/drawing/2014/main" id="{0C33BD86-5FCF-30D9-CE2E-3E38FDC98CC9}"/>
              </a:ext>
            </a:extLst>
          </p:cNvPr>
          <p:cNvSpPr>
            <a:spLocks noGrp="1"/>
          </p:cNvSpPr>
          <p:nvPr>
            <p:ph idx="1"/>
          </p:nvPr>
        </p:nvSpPr>
        <p:spPr>
          <a:xfrm>
            <a:off x="457200" y="1371600"/>
            <a:ext cx="8366760" cy="5322483"/>
          </a:xfrm>
        </p:spPr>
        <p:txBody>
          <a:bodyPr wrap="square">
            <a:spAutoFit/>
          </a:bodyPr>
          <a:lstStyle/>
          <a:p>
            <a:pPr marL="0" indent="0">
              <a:buNone/>
            </a:pPr>
            <a:r>
              <a:rPr lang="en-US" sz="3200" dirty="0">
                <a:solidFill>
                  <a:schemeClr val="tx1"/>
                </a:solidFill>
              </a:rPr>
              <a:t>Pray “according to His will”</a:t>
            </a:r>
          </a:p>
          <a:p>
            <a:pPr lvl="1"/>
            <a:r>
              <a:rPr lang="en-US" sz="2800" dirty="0">
                <a:solidFill>
                  <a:schemeClr val="tx1"/>
                </a:solidFill>
              </a:rPr>
              <a:t>I John 5:13-15 – “… if we ask anything according to his will he hears us”</a:t>
            </a:r>
          </a:p>
          <a:p>
            <a:pPr marL="0" indent="0">
              <a:buNone/>
            </a:pPr>
            <a:r>
              <a:rPr lang="en-US" sz="3200" dirty="0">
                <a:solidFill>
                  <a:schemeClr val="tx1"/>
                </a:solidFill>
              </a:rPr>
              <a:t>Live “according to His will”</a:t>
            </a:r>
          </a:p>
          <a:p>
            <a:pPr lvl="1"/>
            <a:r>
              <a:rPr lang="en-US" sz="2800" dirty="0">
                <a:solidFill>
                  <a:schemeClr val="tx1"/>
                </a:solidFill>
              </a:rPr>
              <a:t>II Peter 2:4-10 –  “… the Lord knows how to rescue the godly from trials”</a:t>
            </a:r>
          </a:p>
          <a:p>
            <a:pPr lvl="2"/>
            <a:r>
              <a:rPr lang="en-US" sz="2800" dirty="0">
                <a:solidFill>
                  <a:schemeClr val="tx1"/>
                </a:solidFill>
              </a:rPr>
              <a:t>Even angels sin, but sin is not allowed in Heaven</a:t>
            </a:r>
          </a:p>
          <a:p>
            <a:pPr lvl="2"/>
            <a:r>
              <a:rPr lang="en-US" sz="2800" dirty="0">
                <a:solidFill>
                  <a:schemeClr val="tx1"/>
                </a:solidFill>
              </a:rPr>
              <a:t>Revelation 21:27 – “nothing unclean will ever enter it”</a:t>
            </a:r>
          </a:p>
          <a:p>
            <a:pPr lvl="2"/>
            <a:r>
              <a:rPr lang="en-US" sz="2800" dirty="0">
                <a:solidFill>
                  <a:schemeClr val="tx1"/>
                </a:solidFill>
              </a:rPr>
              <a:t>Revelation 22:14-15 – “Outside are the dogs and sorcerers</a:t>
            </a:r>
          </a:p>
          <a:p>
            <a:pPr lvl="1"/>
            <a:r>
              <a:rPr lang="en-US" sz="2800" dirty="0">
                <a:solidFill>
                  <a:schemeClr val="tx1"/>
                </a:solidFill>
              </a:rPr>
              <a:t>So many here ignore and despise His authority</a:t>
            </a:r>
          </a:p>
        </p:txBody>
      </p:sp>
    </p:spTree>
    <p:extLst>
      <p:ext uri="{BB962C8B-B14F-4D97-AF65-F5344CB8AC3E}">
        <p14:creationId xmlns:p14="http://schemas.microsoft.com/office/powerpoint/2010/main" val="329159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50D11-2F08-FB79-28DD-0D1275BD81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1A91AE-8C33-BE43-193D-90F696B8C5EC}"/>
              </a:ext>
            </a:extLst>
          </p:cNvPr>
          <p:cNvSpPr>
            <a:spLocks noGrp="1"/>
          </p:cNvSpPr>
          <p:nvPr>
            <p:ph type="title"/>
          </p:nvPr>
        </p:nvSpPr>
        <p:spPr>
          <a:xfrm>
            <a:off x="457200" y="457200"/>
            <a:ext cx="7886700" cy="701731"/>
          </a:xfrm>
        </p:spPr>
        <p:txBody>
          <a:bodyPr>
            <a:spAutoFit/>
          </a:bodyPr>
          <a:lstStyle/>
          <a:p>
            <a:r>
              <a:rPr lang="en-US" b="1" dirty="0">
                <a:solidFill>
                  <a:schemeClr val="tx1"/>
                </a:solidFill>
              </a:rPr>
              <a:t>“Your will be done, </a:t>
            </a:r>
            <a:r>
              <a:rPr lang="en-US" b="1" u="sng" dirty="0">
                <a:solidFill>
                  <a:schemeClr val="tx1"/>
                </a:solidFill>
              </a:rPr>
              <a:t>on earth</a:t>
            </a:r>
            <a:r>
              <a:rPr lang="en-US" b="1" dirty="0">
                <a:solidFill>
                  <a:schemeClr val="tx1"/>
                </a:solidFill>
              </a:rPr>
              <a:t> …”</a:t>
            </a:r>
          </a:p>
        </p:txBody>
      </p:sp>
      <p:sp>
        <p:nvSpPr>
          <p:cNvPr id="3" name="Content Placeholder 2">
            <a:extLst>
              <a:ext uri="{FF2B5EF4-FFF2-40B4-BE49-F238E27FC236}">
                <a16:creationId xmlns:a16="http://schemas.microsoft.com/office/drawing/2014/main" id="{A9BB239F-370F-CEAE-FEFB-372BE65CF37F}"/>
              </a:ext>
            </a:extLst>
          </p:cNvPr>
          <p:cNvSpPr>
            <a:spLocks noGrp="1"/>
          </p:cNvSpPr>
          <p:nvPr>
            <p:ph idx="1"/>
          </p:nvPr>
        </p:nvSpPr>
        <p:spPr>
          <a:xfrm>
            <a:off x="457200" y="1371600"/>
            <a:ext cx="8366760" cy="5215787"/>
          </a:xfrm>
        </p:spPr>
        <p:txBody>
          <a:bodyPr wrap="square">
            <a:spAutoFit/>
          </a:bodyPr>
          <a:lstStyle/>
          <a:p>
            <a:pPr marL="0" indent="0">
              <a:buNone/>
            </a:pPr>
            <a:r>
              <a:rPr lang="en-US" sz="3200" dirty="0">
                <a:solidFill>
                  <a:schemeClr val="tx1"/>
                </a:solidFill>
              </a:rPr>
              <a:t>Do we really despise sin as we should?</a:t>
            </a:r>
          </a:p>
          <a:p>
            <a:pPr lvl="1"/>
            <a:r>
              <a:rPr lang="en-US" sz="2800" dirty="0">
                <a:solidFill>
                  <a:schemeClr val="tx1"/>
                </a:solidFill>
              </a:rPr>
              <a:t>Are we entertained by scenes of murder, violence, or hatred; fornication and adultery; filthy language; staggering drunks/addicts?</a:t>
            </a:r>
          </a:p>
          <a:p>
            <a:pPr marL="0" indent="0">
              <a:buNone/>
            </a:pPr>
            <a:r>
              <a:rPr lang="en-US" sz="3200" dirty="0">
                <a:solidFill>
                  <a:schemeClr val="tx1"/>
                </a:solidFill>
              </a:rPr>
              <a:t>Viewing such things can tempt one to sin</a:t>
            </a:r>
          </a:p>
          <a:p>
            <a:pPr lvl="1"/>
            <a:r>
              <a:rPr lang="en-US" sz="2800" dirty="0">
                <a:solidFill>
                  <a:schemeClr val="tx1"/>
                </a:solidFill>
              </a:rPr>
              <a:t>II Timothy 3:1-5 –  “lovers of pleasure rather than lovers of God”</a:t>
            </a:r>
          </a:p>
          <a:p>
            <a:pPr lvl="1"/>
            <a:r>
              <a:rPr lang="en-US" sz="2800" dirty="0">
                <a:solidFill>
                  <a:schemeClr val="tx1"/>
                </a:solidFill>
              </a:rPr>
              <a:t>I John 2:15 – “Do not love the world or the things in the world”</a:t>
            </a:r>
          </a:p>
          <a:p>
            <a:pPr lvl="1"/>
            <a:r>
              <a:rPr lang="en-US" sz="2800" dirty="0">
                <a:solidFill>
                  <a:schemeClr val="tx1"/>
                </a:solidFill>
              </a:rPr>
              <a:t>James 4:17 – “So whoever knows the right thing to do and fails to do it, for him it is sin”</a:t>
            </a:r>
          </a:p>
          <a:p>
            <a:pPr lvl="1"/>
            <a:r>
              <a:rPr lang="en-US" sz="2800" dirty="0">
                <a:solidFill>
                  <a:schemeClr val="tx1"/>
                </a:solidFill>
              </a:rPr>
              <a:t>We become accustomed/immune.</a:t>
            </a:r>
          </a:p>
        </p:txBody>
      </p:sp>
    </p:spTree>
    <p:extLst>
      <p:ext uri="{BB962C8B-B14F-4D97-AF65-F5344CB8AC3E}">
        <p14:creationId xmlns:p14="http://schemas.microsoft.com/office/powerpoint/2010/main" val="52810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36D20-D237-4BDC-F5DD-16B49803D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56AEC5-009D-CF08-B1A7-97C6BB9AB09B}"/>
              </a:ext>
            </a:extLst>
          </p:cNvPr>
          <p:cNvSpPr>
            <a:spLocks noGrp="1"/>
          </p:cNvSpPr>
          <p:nvPr>
            <p:ph type="title"/>
          </p:nvPr>
        </p:nvSpPr>
        <p:spPr>
          <a:xfrm>
            <a:off x="457200" y="457200"/>
            <a:ext cx="7886700" cy="701731"/>
          </a:xfrm>
        </p:spPr>
        <p:txBody>
          <a:bodyPr>
            <a:spAutoFit/>
          </a:bodyPr>
          <a:lstStyle/>
          <a:p>
            <a:r>
              <a:rPr lang="en-US" b="1" dirty="0">
                <a:solidFill>
                  <a:schemeClr val="tx1"/>
                </a:solidFill>
              </a:rPr>
              <a:t>“Your will be done … </a:t>
            </a:r>
            <a:r>
              <a:rPr lang="en-US" b="1" u="sng" dirty="0">
                <a:solidFill>
                  <a:schemeClr val="tx1"/>
                </a:solidFill>
              </a:rPr>
              <a:t>in heaven</a:t>
            </a:r>
            <a:r>
              <a:rPr lang="en-US" b="1" dirty="0">
                <a:solidFill>
                  <a:schemeClr val="tx1"/>
                </a:solidFill>
              </a:rPr>
              <a:t>”</a:t>
            </a:r>
          </a:p>
        </p:txBody>
      </p:sp>
      <p:sp>
        <p:nvSpPr>
          <p:cNvPr id="3" name="Content Placeholder 2">
            <a:extLst>
              <a:ext uri="{FF2B5EF4-FFF2-40B4-BE49-F238E27FC236}">
                <a16:creationId xmlns:a16="http://schemas.microsoft.com/office/drawing/2014/main" id="{3D7E4923-C3B8-2AC5-39B6-2279E15AE198}"/>
              </a:ext>
            </a:extLst>
          </p:cNvPr>
          <p:cNvSpPr>
            <a:spLocks noGrp="1"/>
          </p:cNvSpPr>
          <p:nvPr>
            <p:ph idx="1"/>
          </p:nvPr>
        </p:nvSpPr>
        <p:spPr>
          <a:xfrm>
            <a:off x="457200" y="1371600"/>
            <a:ext cx="8468436" cy="4879284"/>
          </a:xfrm>
        </p:spPr>
        <p:txBody>
          <a:bodyPr wrap="square">
            <a:spAutoFit/>
          </a:bodyPr>
          <a:lstStyle/>
          <a:p>
            <a:pPr marL="0" indent="0">
              <a:buNone/>
            </a:pPr>
            <a:r>
              <a:rPr lang="en-US" sz="3200" dirty="0">
                <a:solidFill>
                  <a:schemeClr val="tx1"/>
                </a:solidFill>
              </a:rPr>
              <a:t>In Heaven, sin is despised</a:t>
            </a:r>
          </a:p>
          <a:p>
            <a:pPr lvl="1"/>
            <a:r>
              <a:rPr lang="en-US" sz="2800" dirty="0">
                <a:solidFill>
                  <a:schemeClr val="tx1"/>
                </a:solidFill>
              </a:rPr>
              <a:t>Psalms 119:104 – “… I hate every false way”</a:t>
            </a:r>
          </a:p>
          <a:p>
            <a:pPr lvl="1"/>
            <a:r>
              <a:rPr lang="en-US" sz="2800" dirty="0">
                <a:solidFill>
                  <a:schemeClr val="tx1"/>
                </a:solidFill>
              </a:rPr>
              <a:t>James 4:7-10 – “Cleanse your hands, you sinners” </a:t>
            </a:r>
          </a:p>
          <a:p>
            <a:pPr lvl="1"/>
            <a:r>
              <a:rPr lang="en-US" sz="2800" dirty="0">
                <a:solidFill>
                  <a:schemeClr val="tx1"/>
                </a:solidFill>
              </a:rPr>
              <a:t>I Timothy 2:3-4 – “who desires all people to be saved”</a:t>
            </a:r>
          </a:p>
          <a:p>
            <a:pPr lvl="1"/>
            <a:r>
              <a:rPr lang="en-US" sz="2800" dirty="0">
                <a:solidFill>
                  <a:schemeClr val="tx1"/>
                </a:solidFill>
              </a:rPr>
              <a:t>We must come to a knowledge of the truth and be obedient to His will</a:t>
            </a:r>
          </a:p>
          <a:p>
            <a:pPr marL="0" indent="0">
              <a:buNone/>
            </a:pPr>
            <a:r>
              <a:rPr lang="en-US" sz="3200" dirty="0">
                <a:solidFill>
                  <a:schemeClr val="tx1"/>
                </a:solidFill>
              </a:rPr>
              <a:t>In Heaven, God’s authority is seen and respected</a:t>
            </a:r>
          </a:p>
          <a:p>
            <a:pPr lvl="1"/>
            <a:r>
              <a:rPr lang="en-US" sz="2800" dirty="0">
                <a:solidFill>
                  <a:schemeClr val="tx1"/>
                </a:solidFill>
              </a:rPr>
              <a:t>Revelation 21:22-23 – “… the glory of God gives it light”</a:t>
            </a:r>
          </a:p>
          <a:p>
            <a:pPr lvl="1"/>
            <a:r>
              <a:rPr lang="en-US" sz="2800" dirty="0">
                <a:solidFill>
                  <a:schemeClr val="tx1"/>
                </a:solidFill>
              </a:rPr>
              <a:t>Revelation 4:9-11 – “Worthy are you, our Lord and God”</a:t>
            </a:r>
          </a:p>
        </p:txBody>
      </p:sp>
    </p:spTree>
    <p:extLst>
      <p:ext uri="{BB962C8B-B14F-4D97-AF65-F5344CB8AC3E}">
        <p14:creationId xmlns:p14="http://schemas.microsoft.com/office/powerpoint/2010/main" val="73247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5A7A2-A2CF-B8BC-4991-68372665D7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AEDBD-CABD-3848-4863-6D452A15DCE9}"/>
              </a:ext>
            </a:extLst>
          </p:cNvPr>
          <p:cNvSpPr>
            <a:spLocks noGrp="1"/>
          </p:cNvSpPr>
          <p:nvPr>
            <p:ph type="title"/>
          </p:nvPr>
        </p:nvSpPr>
        <p:spPr>
          <a:xfrm>
            <a:off x="457200" y="457200"/>
            <a:ext cx="7886700" cy="701731"/>
          </a:xfrm>
        </p:spPr>
        <p:txBody>
          <a:bodyPr>
            <a:spAutoFit/>
          </a:bodyPr>
          <a:lstStyle/>
          <a:p>
            <a:r>
              <a:rPr lang="en-US" b="1" dirty="0">
                <a:solidFill>
                  <a:schemeClr val="tx1"/>
                </a:solidFill>
              </a:rPr>
              <a:t>“Your will be done … </a:t>
            </a:r>
            <a:r>
              <a:rPr lang="en-US" b="1" u="sng" dirty="0">
                <a:solidFill>
                  <a:schemeClr val="tx1"/>
                </a:solidFill>
              </a:rPr>
              <a:t>in heaven</a:t>
            </a:r>
            <a:r>
              <a:rPr lang="en-US" b="1" dirty="0">
                <a:solidFill>
                  <a:schemeClr val="tx1"/>
                </a:solidFill>
              </a:rPr>
              <a:t>”</a:t>
            </a:r>
          </a:p>
        </p:txBody>
      </p:sp>
      <p:sp>
        <p:nvSpPr>
          <p:cNvPr id="3" name="Content Placeholder 2">
            <a:extLst>
              <a:ext uri="{FF2B5EF4-FFF2-40B4-BE49-F238E27FC236}">
                <a16:creationId xmlns:a16="http://schemas.microsoft.com/office/drawing/2014/main" id="{3F3B7D2F-AFEB-D381-AFD3-A580D3AC033C}"/>
              </a:ext>
            </a:extLst>
          </p:cNvPr>
          <p:cNvSpPr>
            <a:spLocks noGrp="1"/>
          </p:cNvSpPr>
          <p:nvPr>
            <p:ph idx="1"/>
          </p:nvPr>
        </p:nvSpPr>
        <p:spPr>
          <a:xfrm>
            <a:off x="457200" y="1371600"/>
            <a:ext cx="8468436" cy="3455305"/>
          </a:xfrm>
        </p:spPr>
        <p:txBody>
          <a:bodyPr wrap="square">
            <a:spAutoFit/>
          </a:bodyPr>
          <a:lstStyle/>
          <a:p>
            <a:pPr marL="0" indent="0">
              <a:buNone/>
            </a:pPr>
            <a:r>
              <a:rPr lang="en-US" sz="3200" dirty="0">
                <a:solidFill>
                  <a:schemeClr val="tx1"/>
                </a:solidFill>
              </a:rPr>
              <a:t>In Heaven, everyone is valued</a:t>
            </a:r>
          </a:p>
          <a:p>
            <a:pPr lvl="1"/>
            <a:r>
              <a:rPr lang="en-US" sz="2800" dirty="0">
                <a:solidFill>
                  <a:schemeClr val="tx1"/>
                </a:solidFill>
              </a:rPr>
              <a:t>Matthew 18:10 – “… do not despise one of these little ones”</a:t>
            </a:r>
          </a:p>
          <a:p>
            <a:pPr lvl="1"/>
            <a:r>
              <a:rPr lang="en-US" sz="2800" dirty="0">
                <a:solidFill>
                  <a:schemeClr val="tx1"/>
                </a:solidFill>
              </a:rPr>
              <a:t>Matthew 10:28-30 – “I also will acknowledge before my Father who is in heaven”</a:t>
            </a:r>
          </a:p>
          <a:p>
            <a:pPr lvl="1"/>
            <a:r>
              <a:rPr lang="en-US" sz="2800" dirty="0">
                <a:solidFill>
                  <a:schemeClr val="tx1"/>
                </a:solidFill>
              </a:rPr>
              <a:t>Revelation 4:8-11 – “… they never cease to say …”</a:t>
            </a:r>
          </a:p>
          <a:p>
            <a:pPr lvl="1"/>
            <a:r>
              <a:rPr lang="en-US" sz="2800" dirty="0">
                <a:solidFill>
                  <a:schemeClr val="tx1"/>
                </a:solidFill>
              </a:rPr>
              <a:t>Revelation 22:1-5 – “… his servants will worship him … and they will reign forever and ever”</a:t>
            </a:r>
          </a:p>
        </p:txBody>
      </p:sp>
    </p:spTree>
    <p:extLst>
      <p:ext uri="{BB962C8B-B14F-4D97-AF65-F5344CB8AC3E}">
        <p14:creationId xmlns:p14="http://schemas.microsoft.com/office/powerpoint/2010/main" val="263714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FF7AE-4545-48F6-9EE5-9CC275D9C1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47271-7780-7712-682E-9037BE80D706}"/>
              </a:ext>
            </a:extLst>
          </p:cNvPr>
          <p:cNvSpPr>
            <a:spLocks noGrp="1"/>
          </p:cNvSpPr>
          <p:nvPr>
            <p:ph type="title"/>
          </p:nvPr>
        </p:nvSpPr>
        <p:spPr>
          <a:xfrm>
            <a:off x="457200" y="457200"/>
            <a:ext cx="7886700" cy="701731"/>
          </a:xfrm>
        </p:spPr>
        <p:txBody>
          <a:bodyPr>
            <a:spAutoFit/>
          </a:bodyPr>
          <a:lstStyle/>
          <a:p>
            <a:r>
              <a:rPr lang="en-US" b="1" dirty="0">
                <a:solidFill>
                  <a:schemeClr val="tx1"/>
                </a:solidFill>
              </a:rPr>
              <a:t>“Your will be done … </a:t>
            </a:r>
            <a:r>
              <a:rPr lang="en-US" b="1" u="sng" dirty="0">
                <a:solidFill>
                  <a:schemeClr val="tx1"/>
                </a:solidFill>
              </a:rPr>
              <a:t>in heaven</a:t>
            </a:r>
            <a:r>
              <a:rPr lang="en-US" b="1" dirty="0">
                <a:solidFill>
                  <a:schemeClr val="tx1"/>
                </a:solidFill>
              </a:rPr>
              <a:t>”</a:t>
            </a:r>
          </a:p>
        </p:txBody>
      </p:sp>
      <p:sp>
        <p:nvSpPr>
          <p:cNvPr id="3" name="Content Placeholder 2">
            <a:extLst>
              <a:ext uri="{FF2B5EF4-FFF2-40B4-BE49-F238E27FC236}">
                <a16:creationId xmlns:a16="http://schemas.microsoft.com/office/drawing/2014/main" id="{35250648-FE4F-3E99-3C89-CCFF68988ECC}"/>
              </a:ext>
            </a:extLst>
          </p:cNvPr>
          <p:cNvSpPr>
            <a:spLocks noGrp="1"/>
          </p:cNvSpPr>
          <p:nvPr>
            <p:ph idx="1"/>
          </p:nvPr>
        </p:nvSpPr>
        <p:spPr>
          <a:xfrm>
            <a:off x="457200" y="1371600"/>
            <a:ext cx="8468436" cy="5041380"/>
          </a:xfrm>
        </p:spPr>
        <p:txBody>
          <a:bodyPr wrap="square">
            <a:spAutoFit/>
          </a:bodyPr>
          <a:lstStyle/>
          <a:p>
            <a:pPr marL="0" indent="0">
              <a:buNone/>
            </a:pPr>
            <a:r>
              <a:rPr lang="en-US" sz="3200" dirty="0">
                <a:solidFill>
                  <a:schemeClr val="tx1"/>
                </a:solidFill>
              </a:rPr>
              <a:t>In Heaven, everyone values the lost soul</a:t>
            </a:r>
          </a:p>
          <a:p>
            <a:pPr lvl="1"/>
            <a:r>
              <a:rPr lang="en-US" sz="2800" dirty="0">
                <a:solidFill>
                  <a:schemeClr val="tx1"/>
                </a:solidFill>
              </a:rPr>
              <a:t>Luke 15:3-7 – “… more joy in heaven over one sinner who repents …”</a:t>
            </a:r>
          </a:p>
          <a:p>
            <a:pPr marL="0" indent="0">
              <a:buNone/>
            </a:pPr>
            <a:r>
              <a:rPr lang="en-US" sz="3200" dirty="0">
                <a:solidFill>
                  <a:schemeClr val="tx1"/>
                </a:solidFill>
              </a:rPr>
              <a:t>But here, </a:t>
            </a:r>
            <a:r>
              <a:rPr lang="en-US" sz="3200" u="sng" dirty="0">
                <a:solidFill>
                  <a:schemeClr val="tx1"/>
                </a:solidFill>
              </a:rPr>
              <a:t>on earth</a:t>
            </a:r>
            <a:r>
              <a:rPr lang="en-US" sz="3200" dirty="0">
                <a:solidFill>
                  <a:schemeClr val="tx1"/>
                </a:solidFill>
              </a:rPr>
              <a:t>, do we …</a:t>
            </a:r>
          </a:p>
          <a:p>
            <a:pPr lvl="1"/>
            <a:r>
              <a:rPr lang="en-US" sz="2800" dirty="0">
                <a:solidFill>
                  <a:schemeClr val="tx1"/>
                </a:solidFill>
              </a:rPr>
              <a:t>Make sacrifices to win them?</a:t>
            </a:r>
          </a:p>
          <a:p>
            <a:pPr lvl="1"/>
            <a:r>
              <a:rPr lang="en-US" sz="2800" dirty="0">
                <a:solidFill>
                  <a:schemeClr val="tx1"/>
                </a:solidFill>
              </a:rPr>
              <a:t>Make time to teach them?</a:t>
            </a:r>
          </a:p>
          <a:p>
            <a:pPr lvl="1"/>
            <a:r>
              <a:rPr lang="en-US" sz="2800" dirty="0">
                <a:solidFill>
                  <a:schemeClr val="tx1"/>
                </a:solidFill>
              </a:rPr>
              <a:t>Go out of our way to preserve them?</a:t>
            </a:r>
          </a:p>
          <a:p>
            <a:pPr lvl="1"/>
            <a:r>
              <a:rPr lang="en-US" sz="2800" dirty="0">
                <a:solidFill>
                  <a:schemeClr val="tx1"/>
                </a:solidFill>
              </a:rPr>
              <a:t>James 1:21 – “… the implanted word, which is able to save your souls”</a:t>
            </a:r>
          </a:p>
          <a:p>
            <a:pPr marL="0" indent="0">
              <a:buNone/>
            </a:pPr>
            <a:r>
              <a:rPr lang="en-US" sz="3200" dirty="0">
                <a:solidFill>
                  <a:schemeClr val="tx1"/>
                </a:solidFill>
              </a:rPr>
              <a:t>The inhabitants of Heaven, both now and later, will appreciate the value of obeying the gospel</a:t>
            </a:r>
          </a:p>
        </p:txBody>
      </p:sp>
    </p:spTree>
    <p:extLst>
      <p:ext uri="{BB962C8B-B14F-4D97-AF65-F5344CB8AC3E}">
        <p14:creationId xmlns:p14="http://schemas.microsoft.com/office/powerpoint/2010/main" val="300036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BDB2B-66E7-E384-34D8-E8D2E97C65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6D7C1B-3BD8-2AF7-4DBC-9A5F9B84C6A2}"/>
              </a:ext>
            </a:extLst>
          </p:cNvPr>
          <p:cNvSpPr>
            <a:spLocks noGrp="1"/>
          </p:cNvSpPr>
          <p:nvPr>
            <p:ph type="title"/>
          </p:nvPr>
        </p:nvSpPr>
        <p:spPr>
          <a:xfrm>
            <a:off x="457199" y="152502"/>
            <a:ext cx="7963469" cy="1311128"/>
          </a:xfrm>
        </p:spPr>
        <p:txBody>
          <a:bodyPr wrap="square">
            <a:spAutoFit/>
          </a:bodyPr>
          <a:lstStyle/>
          <a:p>
            <a:r>
              <a:rPr lang="en-US" b="1" dirty="0">
                <a:solidFill>
                  <a:schemeClr val="tx1"/>
                </a:solidFill>
              </a:rPr>
              <a:t>How much is obeying the gospel valued </a:t>
            </a:r>
            <a:r>
              <a:rPr lang="en-US" b="1" u="sng" dirty="0">
                <a:solidFill>
                  <a:schemeClr val="tx1"/>
                </a:solidFill>
              </a:rPr>
              <a:t>on earth</a:t>
            </a:r>
            <a:r>
              <a:rPr lang="en-US" b="1" dirty="0">
                <a:solidFill>
                  <a:schemeClr val="tx1"/>
                </a:solidFill>
              </a:rPr>
              <a:t>?</a:t>
            </a:r>
          </a:p>
        </p:txBody>
      </p:sp>
      <p:sp>
        <p:nvSpPr>
          <p:cNvPr id="3" name="Content Placeholder 2">
            <a:extLst>
              <a:ext uri="{FF2B5EF4-FFF2-40B4-BE49-F238E27FC236}">
                <a16:creationId xmlns:a16="http://schemas.microsoft.com/office/drawing/2014/main" id="{214BEBA2-83EF-FF04-8D42-395F4EB27A46}"/>
              </a:ext>
            </a:extLst>
          </p:cNvPr>
          <p:cNvSpPr>
            <a:spLocks noGrp="1"/>
          </p:cNvSpPr>
          <p:nvPr>
            <p:ph idx="1"/>
          </p:nvPr>
        </p:nvSpPr>
        <p:spPr>
          <a:xfrm>
            <a:off x="457200" y="1600200"/>
            <a:ext cx="8468436" cy="4431983"/>
          </a:xfrm>
        </p:spPr>
        <p:txBody>
          <a:bodyPr wrap="square">
            <a:spAutoFit/>
          </a:bodyPr>
          <a:lstStyle/>
          <a:p>
            <a:r>
              <a:rPr lang="en-US" sz="2800" dirty="0">
                <a:solidFill>
                  <a:schemeClr val="tx1"/>
                </a:solidFill>
              </a:rPr>
              <a:t>Some say, “It doesn’t matter”</a:t>
            </a:r>
          </a:p>
          <a:p>
            <a:pPr lvl="1"/>
            <a:r>
              <a:rPr lang="en-US" sz="2800" dirty="0">
                <a:solidFill>
                  <a:schemeClr val="tx1"/>
                </a:solidFill>
              </a:rPr>
              <a:t>Romans 1:18-23 – “So they are without excuse”</a:t>
            </a:r>
          </a:p>
          <a:p>
            <a:r>
              <a:rPr lang="en-US" sz="2800" dirty="0">
                <a:solidFill>
                  <a:schemeClr val="tx1"/>
                </a:solidFill>
              </a:rPr>
              <a:t>Some make up their own gospel which they think is just as good</a:t>
            </a:r>
          </a:p>
          <a:p>
            <a:pPr lvl="1"/>
            <a:r>
              <a:rPr lang="en-US" sz="2800" dirty="0">
                <a:solidFill>
                  <a:schemeClr val="tx1"/>
                </a:solidFill>
              </a:rPr>
              <a:t>Galatians 1:6-7 – “… turning to a different gospel”</a:t>
            </a:r>
          </a:p>
          <a:p>
            <a:r>
              <a:rPr lang="en-US" sz="2800" dirty="0">
                <a:solidFill>
                  <a:schemeClr val="tx1"/>
                </a:solidFill>
              </a:rPr>
              <a:t>Some preach what people want to hear because it is easier and better for them</a:t>
            </a:r>
          </a:p>
          <a:p>
            <a:pPr lvl="1"/>
            <a:r>
              <a:rPr lang="en-US" sz="2800" dirty="0">
                <a:solidFill>
                  <a:schemeClr val="tx1"/>
                </a:solidFill>
              </a:rPr>
              <a:t>Isaiah 30:9-10 – “speak to us smooth things”</a:t>
            </a:r>
          </a:p>
          <a:p>
            <a:pPr lvl="1"/>
            <a:r>
              <a:rPr lang="en-US" sz="2800" dirty="0">
                <a:solidFill>
                  <a:schemeClr val="tx1"/>
                </a:solidFill>
              </a:rPr>
              <a:t>Jeremah 5:30-31 – “my people love to have it so”</a:t>
            </a:r>
          </a:p>
          <a:p>
            <a:pPr lvl="1"/>
            <a:endParaRPr lang="en-US" sz="2800" dirty="0">
              <a:solidFill>
                <a:schemeClr val="tx1"/>
              </a:solidFill>
            </a:endParaRPr>
          </a:p>
        </p:txBody>
      </p:sp>
    </p:spTree>
    <p:extLst>
      <p:ext uri="{BB962C8B-B14F-4D97-AF65-F5344CB8AC3E}">
        <p14:creationId xmlns:p14="http://schemas.microsoft.com/office/powerpoint/2010/main" val="37139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BDF429-8726-B6F5-3B3B-34C131C37F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C9367-CE72-8B62-D375-A31FD6E4E3B3}"/>
              </a:ext>
            </a:extLst>
          </p:cNvPr>
          <p:cNvSpPr>
            <a:spLocks noGrp="1"/>
          </p:cNvSpPr>
          <p:nvPr>
            <p:ph type="title"/>
          </p:nvPr>
        </p:nvSpPr>
        <p:spPr>
          <a:xfrm>
            <a:off x="457200" y="152502"/>
            <a:ext cx="8004412" cy="1311128"/>
          </a:xfrm>
        </p:spPr>
        <p:txBody>
          <a:bodyPr wrap="square">
            <a:spAutoFit/>
          </a:bodyPr>
          <a:lstStyle/>
          <a:p>
            <a:r>
              <a:rPr lang="en-US" b="1" dirty="0">
                <a:solidFill>
                  <a:schemeClr val="tx1"/>
                </a:solidFill>
              </a:rPr>
              <a:t>How much is obeying the gospel valued </a:t>
            </a:r>
            <a:r>
              <a:rPr lang="en-US" b="1" u="sng" dirty="0">
                <a:solidFill>
                  <a:schemeClr val="tx1"/>
                </a:solidFill>
              </a:rPr>
              <a:t>on earth</a:t>
            </a:r>
            <a:r>
              <a:rPr lang="en-US" b="1" dirty="0">
                <a:solidFill>
                  <a:schemeClr val="tx1"/>
                </a:solidFill>
              </a:rPr>
              <a:t>?</a:t>
            </a:r>
          </a:p>
        </p:txBody>
      </p:sp>
      <p:sp>
        <p:nvSpPr>
          <p:cNvPr id="3" name="Content Placeholder 2">
            <a:extLst>
              <a:ext uri="{FF2B5EF4-FFF2-40B4-BE49-F238E27FC236}">
                <a16:creationId xmlns:a16="http://schemas.microsoft.com/office/drawing/2014/main" id="{FE0816EF-A82F-9630-439B-C665865A5B60}"/>
              </a:ext>
            </a:extLst>
          </p:cNvPr>
          <p:cNvSpPr>
            <a:spLocks noGrp="1"/>
          </p:cNvSpPr>
          <p:nvPr>
            <p:ph idx="1"/>
          </p:nvPr>
        </p:nvSpPr>
        <p:spPr>
          <a:xfrm>
            <a:off x="457200" y="1600200"/>
            <a:ext cx="8468436" cy="4431983"/>
          </a:xfrm>
        </p:spPr>
        <p:txBody>
          <a:bodyPr wrap="square">
            <a:spAutoFit/>
          </a:bodyPr>
          <a:lstStyle/>
          <a:p>
            <a:r>
              <a:rPr lang="en-US" sz="2800" dirty="0">
                <a:solidFill>
                  <a:schemeClr val="tx1"/>
                </a:solidFill>
              </a:rPr>
              <a:t>Some put it off</a:t>
            </a:r>
          </a:p>
          <a:p>
            <a:pPr lvl="1"/>
            <a:r>
              <a:rPr lang="en-US" sz="2800" dirty="0">
                <a:solidFill>
                  <a:schemeClr val="tx1"/>
                </a:solidFill>
              </a:rPr>
              <a:t>Acts 8:36-39 – “What prevents me from being baptized?”</a:t>
            </a:r>
          </a:p>
          <a:p>
            <a:r>
              <a:rPr lang="en-US" sz="2800" dirty="0">
                <a:solidFill>
                  <a:schemeClr val="tx1"/>
                </a:solidFill>
              </a:rPr>
              <a:t>Some let obstacles stand in their way</a:t>
            </a:r>
          </a:p>
          <a:p>
            <a:pPr lvl="1"/>
            <a:r>
              <a:rPr lang="en-US" sz="2800" dirty="0">
                <a:solidFill>
                  <a:schemeClr val="tx1"/>
                </a:solidFill>
              </a:rPr>
              <a:t>John 12:42-43 – “… for fear of the Pharisees they did not confess it”</a:t>
            </a:r>
          </a:p>
          <a:p>
            <a:r>
              <a:rPr lang="en-US" sz="2800" dirty="0">
                <a:solidFill>
                  <a:schemeClr val="tx1"/>
                </a:solidFill>
              </a:rPr>
              <a:t>Some readily listen to discouragement to turn them away from obeying</a:t>
            </a:r>
          </a:p>
          <a:p>
            <a:pPr lvl="1"/>
            <a:r>
              <a:rPr lang="en-US" sz="2800" dirty="0">
                <a:solidFill>
                  <a:schemeClr val="tx1"/>
                </a:solidFill>
              </a:rPr>
              <a:t>Acts 13:6-12 – “… the proconsul believed”</a:t>
            </a:r>
          </a:p>
          <a:p>
            <a:r>
              <a:rPr lang="en-US" sz="2800" dirty="0">
                <a:solidFill>
                  <a:schemeClr val="tx1"/>
                </a:solidFill>
              </a:rPr>
              <a:t>Are things in our lives here </a:t>
            </a:r>
            <a:r>
              <a:rPr lang="en-US" sz="2800" u="sng" dirty="0">
                <a:solidFill>
                  <a:schemeClr val="tx1"/>
                </a:solidFill>
              </a:rPr>
              <a:t>on earth</a:t>
            </a:r>
            <a:r>
              <a:rPr lang="en-US" sz="2800" dirty="0">
                <a:solidFill>
                  <a:schemeClr val="tx1"/>
                </a:solidFill>
              </a:rPr>
              <a:t> “as it is in Heaven”?</a:t>
            </a:r>
          </a:p>
        </p:txBody>
      </p:sp>
    </p:spTree>
    <p:extLst>
      <p:ext uri="{BB962C8B-B14F-4D97-AF65-F5344CB8AC3E}">
        <p14:creationId xmlns:p14="http://schemas.microsoft.com/office/powerpoint/2010/main" val="422116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02607" y="1371600"/>
            <a:ext cx="8400198" cy="5078313"/>
          </a:xfrm>
        </p:spPr>
        <p:txBody>
          <a:bodyPr wrap="square" anchor="t" anchorCtr="0">
            <a:spAutoFit/>
          </a:bodyPr>
          <a:lstStyle/>
          <a:p>
            <a:pPr marL="0" indent="0">
              <a:spcBef>
                <a:spcPts val="0"/>
              </a:spcBef>
              <a:spcAft>
                <a:spcPts val="0"/>
              </a:spcAft>
              <a:buClr>
                <a:schemeClr val="bg1"/>
              </a:buClr>
              <a:buSzPct val="100000"/>
              <a:buNone/>
            </a:pPr>
            <a:r>
              <a:rPr lang="en-US" sz="40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40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40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40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40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6897189" cy="8402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Depth</Template>
  <TotalTime>306</TotalTime>
  <Words>3798</Words>
  <Application>Microsoft Office PowerPoint</Application>
  <PresentationFormat>On-screen Show (4:3)</PresentationFormat>
  <Paragraphs>179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Arial</vt:lpstr>
      <vt:lpstr>Corbel</vt:lpstr>
      <vt:lpstr>Depth</vt:lpstr>
      <vt:lpstr>As It Is In Heaven</vt:lpstr>
      <vt:lpstr>“Your will be done, on earth …”</vt:lpstr>
      <vt:lpstr>“Your will be done, on earth …”</vt:lpstr>
      <vt:lpstr>“Your will be done … in heaven”</vt:lpstr>
      <vt:lpstr>“Your will be done … in heaven”</vt:lpstr>
      <vt:lpstr>“Your will be done … in heaven”</vt:lpstr>
      <vt:lpstr>How much is obeying the gospel valued on earth?</vt:lpstr>
      <vt:lpstr>How much is obeying the gospel valued on earth?</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It Is In Heaven</dc:title>
  <dc:creator>Richard Lidh; Gailen Evans</dc:creator>
  <cp:lastModifiedBy>Richard Lidh</cp:lastModifiedBy>
  <cp:revision>6</cp:revision>
  <cp:lastPrinted>2025-04-26T18:47:49Z</cp:lastPrinted>
  <dcterms:created xsi:type="dcterms:W3CDTF">2025-04-20T13:40:04Z</dcterms:created>
  <dcterms:modified xsi:type="dcterms:W3CDTF">2025-04-26T18:48:19Z</dcterms:modified>
</cp:coreProperties>
</file>